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0235238-C6B5-4C5C-BAC3-08C6A76479C1}">
          <p14:sldIdLst>
            <p14:sldId id="256"/>
          </p14:sldIdLst>
        </p14:section>
        <p14:section name="Untitled Section" id="{88E1E8B6-FBA3-4229-8EA9-C073F77BA763}">
          <p14:sldIdLst>
            <p14:sldId id="257"/>
            <p14:sldId id="258"/>
            <p14:sldId id="259"/>
            <p14:sldId id="260"/>
            <p14:sldId id="261"/>
            <p14:sldId id="262"/>
          </p14:sldIdLst>
        </p14:section>
        <p14:section name="Untitled Section" id="{483DFFB3-5063-4052-8A7D-D099B4AF4982}">
          <p14:sldIdLst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034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ĐÁNH GIÁ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THEO HÌNH THỨC TRẮC NGHIỆM KHÁCH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 (4 LỰA CHỌN)</a:t>
            </a:r>
          </a:p>
          <a:p>
            <a:endParaRPr lang="en-US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2018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9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8" t="18717" r="23945" b="20928"/>
          <a:stretch/>
        </p:blipFill>
        <p:spPr bwMode="auto">
          <a:xfrm>
            <a:off x="-609600" y="-457200"/>
            <a:ext cx="7924800" cy="673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763" b="57082"/>
          <a:stretch/>
        </p:blipFill>
        <p:spPr bwMode="auto">
          <a:xfrm>
            <a:off x="2819400" y="2910949"/>
            <a:ext cx="5759116" cy="313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07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9" r="13158"/>
          <a:stretch/>
        </p:blipFill>
        <p:spPr bwMode="auto">
          <a:xfrm>
            <a:off x="76200" y="0"/>
            <a:ext cx="9119936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 b="66941"/>
          <a:stretch/>
        </p:blipFill>
        <p:spPr bwMode="auto">
          <a:xfrm>
            <a:off x="76200" y="3657600"/>
            <a:ext cx="9753600" cy="241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834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87" t="50000"/>
          <a:stretch/>
        </p:blipFill>
        <p:spPr bwMode="auto">
          <a:xfrm>
            <a:off x="0" y="0"/>
            <a:ext cx="3842084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040"/>
          <a:stretch/>
        </p:blipFill>
        <p:spPr bwMode="auto">
          <a:xfrm>
            <a:off x="4191000" y="-457200"/>
            <a:ext cx="4628147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558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49" t="26973" r="-99"/>
          <a:stretch/>
        </p:blipFill>
        <p:spPr bwMode="auto">
          <a:xfrm>
            <a:off x="0" y="68179"/>
            <a:ext cx="5334000" cy="5342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54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04800" y="122688"/>
            <a:ext cx="2529218" cy="3001512"/>
            <a:chOff x="304800" y="122688"/>
            <a:chExt cx="2529218" cy="3001512"/>
          </a:xfrm>
        </p:grpSpPr>
        <p:sp>
          <p:nvSpPr>
            <p:cNvPr id="4" name="Flowchart: Multidocument 3"/>
            <p:cNvSpPr/>
            <p:nvPr/>
          </p:nvSpPr>
          <p:spPr>
            <a:xfrm>
              <a:off x="762000" y="609600"/>
              <a:ext cx="1676400" cy="2514600"/>
            </a:xfrm>
            <a:prstGeom prst="flowChartMultidocumen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04800" y="122688"/>
              <a:ext cx="2529218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Ngân</a:t>
              </a:r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hàng</a:t>
              </a:r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câu</a:t>
              </a:r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hỏi</a:t>
              </a:r>
              <a:endParaRPr lang="en-US" sz="2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04144" y="3805535"/>
            <a:ext cx="2792111" cy="2595265"/>
            <a:chOff x="204144" y="3805535"/>
            <a:chExt cx="2792111" cy="2595265"/>
          </a:xfrm>
        </p:grpSpPr>
        <p:sp>
          <p:nvSpPr>
            <p:cNvPr id="7" name="Flowchart: Internal Storage 6"/>
            <p:cNvSpPr/>
            <p:nvPr/>
          </p:nvSpPr>
          <p:spPr>
            <a:xfrm>
              <a:off x="914400" y="4267200"/>
              <a:ext cx="1295400" cy="2133600"/>
            </a:xfrm>
            <a:prstGeom prst="flowChartInternalStorag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4144" y="3805535"/>
              <a:ext cx="279211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trận</a:t>
              </a:r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bài</a:t>
              </a:r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kiểm</a:t>
              </a:r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tra</a:t>
              </a:r>
              <a:endParaRPr lang="en-US" sz="2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038600" y="1367135"/>
            <a:ext cx="1678790" cy="2574140"/>
            <a:chOff x="4038600" y="1367135"/>
            <a:chExt cx="1678790" cy="2574140"/>
          </a:xfrm>
        </p:grpSpPr>
        <p:sp>
          <p:nvSpPr>
            <p:cNvPr id="10" name="Rectangle 9"/>
            <p:cNvSpPr/>
            <p:nvPr/>
          </p:nvSpPr>
          <p:spPr>
            <a:xfrm>
              <a:off x="4114800" y="1367135"/>
              <a:ext cx="1042465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Đề</a:t>
              </a:r>
              <a:r>
                <a:rPr lang="en-US" sz="2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gốc</a:t>
              </a:r>
              <a:endParaRPr lang="en-US" sz="2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pic>
          <p:nvPicPr>
            <p:cNvPr id="1028" name="Picture 4" descr="Image result for pape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8600" y="1905000"/>
              <a:ext cx="1221590" cy="157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Image result for pape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2057400"/>
              <a:ext cx="1221590" cy="157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" descr="Image result for pape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2209800"/>
              <a:ext cx="1221590" cy="157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Image result for pape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00" y="2362200"/>
              <a:ext cx="1221590" cy="157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4002475" y="4405745"/>
            <a:ext cx="2515433" cy="2147455"/>
            <a:chOff x="4002475" y="4405745"/>
            <a:chExt cx="2515433" cy="2147455"/>
          </a:xfrm>
        </p:grpSpPr>
        <p:pic>
          <p:nvPicPr>
            <p:cNvPr id="1030" name="Picture 6" descr="Image result for pc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5482" y="4981616"/>
              <a:ext cx="2357965" cy="15715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4002475" y="4405745"/>
              <a:ext cx="251543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Phần</a:t>
              </a:r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mềm</a:t>
              </a:r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đảo</a:t>
              </a:r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đề</a:t>
              </a:r>
              <a:endParaRPr lang="en-US" sz="2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162800" y="2662535"/>
            <a:ext cx="1981200" cy="2595265"/>
            <a:chOff x="7162800" y="2662535"/>
            <a:chExt cx="1981200" cy="2595265"/>
          </a:xfrm>
        </p:grpSpPr>
        <p:pic>
          <p:nvPicPr>
            <p:cNvPr id="1032" name="Picture 8" descr="Image result for pap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2800" y="3151737"/>
              <a:ext cx="1884432" cy="21060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/>
            <p:cNvSpPr/>
            <p:nvPr/>
          </p:nvSpPr>
          <p:spPr>
            <a:xfrm>
              <a:off x="7168779" y="2662535"/>
              <a:ext cx="19752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Các</a:t>
              </a:r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phiên</a:t>
              </a:r>
              <a:r>
                <a:rPr lang="en-US" sz="24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4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bản</a:t>
              </a:r>
              <a:endParaRPr lang="en-US" sz="2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547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NGÂN HÀNG CÂU HỎI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16764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↔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(file word) ↔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(4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↔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47700" y="3352800"/>
            <a:ext cx="4384965" cy="1143000"/>
            <a:chOff x="647700" y="3352800"/>
            <a:chExt cx="4384965" cy="1143000"/>
          </a:xfrm>
        </p:grpSpPr>
        <p:pic>
          <p:nvPicPr>
            <p:cNvPr id="2050" name="Picture 2" descr="Image result for folder ico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" y="3352800"/>
              <a:ext cx="1143000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1752600" y="3667780"/>
              <a:ext cx="3280065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Dòng</a:t>
              </a:r>
              <a:r>
                <a:rPr lang="en-US" sz="28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8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điện</a:t>
              </a:r>
              <a:r>
                <a:rPr lang="en-US" sz="28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8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không</a:t>
              </a:r>
              <a:r>
                <a:rPr lang="en-US" sz="28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800" b="1" cap="none" spc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đổi</a:t>
              </a:r>
              <a:endParaRPr lang="en-US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114800" y="4191000"/>
            <a:ext cx="3331757" cy="1143000"/>
            <a:chOff x="4114800" y="4191000"/>
            <a:chExt cx="3331757" cy="1143000"/>
          </a:xfrm>
        </p:grpSpPr>
        <p:pic>
          <p:nvPicPr>
            <p:cNvPr id="2052" name="Picture 4" descr="Image result for file wor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4800" y="4191000"/>
              <a:ext cx="1143000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5282310" y="4514850"/>
              <a:ext cx="216424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Định</a:t>
              </a:r>
              <a:r>
                <a:rPr lang="en-US" sz="2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8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luật</a:t>
              </a:r>
              <a:r>
                <a:rPr lang="en-US" sz="2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8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Ôm</a:t>
              </a:r>
              <a:endParaRPr lang="en-US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91000" y="5486400"/>
            <a:ext cx="4648200" cy="1143000"/>
            <a:chOff x="4114800" y="4191000"/>
            <a:chExt cx="4648200" cy="1143000"/>
          </a:xfrm>
        </p:grpSpPr>
        <p:pic>
          <p:nvPicPr>
            <p:cNvPr id="14" name="Picture 4" descr="Image result for file wor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4800" y="4191000"/>
              <a:ext cx="1143000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5265311" y="4514850"/>
              <a:ext cx="349768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Định</a:t>
              </a:r>
              <a:r>
                <a:rPr lang="en-US" sz="2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8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luật</a:t>
              </a:r>
              <a:r>
                <a:rPr lang="en-US" sz="2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Jun – Len-</a:t>
              </a:r>
              <a:r>
                <a:rPr lang="en-US" sz="28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xơ</a:t>
              </a:r>
              <a:endParaRPr lang="en-US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75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NGÂN HÀNG CÂU HỎI </a:t>
            </a:r>
            <a:b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50291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 LUẬT ÔM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–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(B)</a:t>
            </a:r>
          </a:p>
          <a:p>
            <a:pPr marL="0" indent="0">
              <a:buNone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n: ….(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 B.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…C.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 D.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(H)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n: ….(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 B.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…C.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 D.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(VD)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n: ….(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 B.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…C.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 D.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(VDC)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n: ….(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 B.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…C.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 D.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>
              <a:buNone/>
            </a:pP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Image result for !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638800"/>
            <a:ext cx="673894" cy="67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98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Một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số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chú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ý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khi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nhập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văn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bản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hlinkClick r:id="rId2" action="ppaction://hlinksldjump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502919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B. C. D.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0050" lvl="1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= 3 A.  →  *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Math Type (Equation)</a:t>
            </a:r>
          </a:p>
          <a:p>
            <a:pPr marL="400050" lvl="1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      * I = 3 A~.</a:t>
            </a:r>
          </a:p>
          <a:p>
            <a:pPr marL="400050" lvl="1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      * I = 3 (A).</a:t>
            </a:r>
          </a:p>
          <a:p>
            <a:pPr marL="400050" lvl="1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      * I = 3 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(Position: in line with text)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572596"/>
              </p:ext>
            </p:extLst>
          </p:nvPr>
        </p:nvGraphicFramePr>
        <p:xfrm>
          <a:off x="1600200" y="5410200"/>
          <a:ext cx="60960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236220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…</a:t>
                      </a:r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Văn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C00000"/>
                          </a:solidFill>
                        </a:rPr>
                        <a:t>bản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…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098" name="Picture 2" descr="Image result for cur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486400"/>
            <a:ext cx="1143000" cy="59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52600" y="6248400"/>
            <a:ext cx="10327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A. LC…</a:t>
            </a:r>
            <a:endParaRPr lang="en-US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15468" y="6248400"/>
            <a:ext cx="101765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r>
              <a:rPr lang="en-US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LC…</a:t>
            </a:r>
            <a:endParaRPr lang="en-US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49086" y="6248400"/>
            <a:ext cx="10080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en-US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LC…</a:t>
            </a:r>
            <a:endParaRPr lang="en-US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76299" y="6248400"/>
            <a:ext cx="10317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r>
              <a:rPr lang="en-US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LC…</a:t>
            </a:r>
            <a:endParaRPr lang="en-US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090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 TRẬN ĐỀ KIỂM TRA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045125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653143"/>
                <a:gridCol w="1045029"/>
                <a:gridCol w="1175657"/>
                <a:gridCol w="16328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Biết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Hiểu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Vận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dụng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Vận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dụng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Số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câu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Điểm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Kiến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thức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Kiến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thức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Kiến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thức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Số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câu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16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12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8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4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Điểm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3962400"/>
            <a:ext cx="8229600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 smtClean="0"/>
              <a:t>cứ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mục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đích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kiểm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tra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thời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gian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làm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bài</a:t>
            </a:r>
            <a:r>
              <a:rPr lang="en-US" dirty="0"/>
              <a:t> </a:t>
            </a:r>
            <a:r>
              <a:rPr lang="en-US" dirty="0" smtClean="0"/>
              <a:t> →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 smtClean="0"/>
              <a:t>cứ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nội</a:t>
            </a:r>
            <a:r>
              <a:rPr lang="en-US" b="1" dirty="0" smtClean="0">
                <a:solidFill>
                  <a:srgbClr val="0070C0"/>
                </a:solidFill>
              </a:rPr>
              <a:t> dung </a:t>
            </a:r>
            <a:r>
              <a:rPr lang="en-US" b="1" dirty="0" err="1" smtClean="0">
                <a:solidFill>
                  <a:srgbClr val="0070C0"/>
                </a:solidFill>
              </a:rPr>
              <a:t>cần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đánh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giá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thời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lượng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kiến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 </a:t>
            </a:r>
            <a:r>
              <a:rPr lang="en-US" dirty="0"/>
              <a:t>→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/</a:t>
            </a:r>
            <a:r>
              <a:rPr lang="en-US" dirty="0" err="1" smtClean="0"/>
              <a:t>kỹ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 smtClean="0"/>
              <a:t>cứ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mức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độ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nhận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→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(</a:t>
            </a:r>
            <a:r>
              <a:rPr lang="en-US" i="1" dirty="0" smtClean="0"/>
              <a:t>40 – 30 – 20 – 10</a:t>
            </a:r>
            <a:r>
              <a:rPr lang="en-US" dirty="0" smtClean="0"/>
              <a:t>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 smtClean="0"/>
              <a:t>cứ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bước</a:t>
            </a:r>
            <a:r>
              <a:rPr lang="en-US" dirty="0" smtClean="0"/>
              <a:t> 2, 3 →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/>
              <a:t>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/>
              <a:t> 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553200" y="2895600"/>
            <a:ext cx="762000" cy="762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53200" y="1828800"/>
            <a:ext cx="762000" cy="12192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751463" y="3048000"/>
            <a:ext cx="4572000" cy="4572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751463" y="1676400"/>
            <a:ext cx="4572000" cy="14097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0" grpId="0" animBg="1"/>
      <p:bldP spid="10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TẠO ĐỀ GỐC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Đề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gốc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là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một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tệp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văn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bản</a:t>
            </a:r>
            <a:r>
              <a:rPr lang="en-US" dirty="0" smtClean="0">
                <a:solidFill>
                  <a:srgbClr val="0070C0"/>
                </a:solidFill>
              </a:rPr>
              <a:t> (file word)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Nhóm</a:t>
            </a:r>
            <a:r>
              <a:rPr lang="en-US" dirty="0" smtClean="0">
                <a:solidFill>
                  <a:srgbClr val="0070C0"/>
                </a:solidFill>
              </a:rPr>
              <a:t> 1: </a:t>
            </a:r>
            <a:r>
              <a:rPr lang="en-US" dirty="0" err="1" smtClean="0">
                <a:solidFill>
                  <a:srgbClr val="0070C0"/>
                </a:solidFill>
              </a:rPr>
              <a:t>gồm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các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câu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thuộc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mức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độ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Biết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Nhóm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2: </a:t>
            </a:r>
            <a:r>
              <a:rPr lang="en-US" dirty="0" err="1">
                <a:solidFill>
                  <a:srgbClr val="0070C0"/>
                </a:solidFill>
              </a:rPr>
              <a:t>gồm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các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câu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thuộc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mức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độ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Hiểu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Nhóm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3: </a:t>
            </a:r>
            <a:r>
              <a:rPr lang="en-US" dirty="0" err="1">
                <a:solidFill>
                  <a:srgbClr val="0070C0"/>
                </a:solidFill>
              </a:rPr>
              <a:t>gồm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các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câu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thuộc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mức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độ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Vận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dụng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Nhóm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4: </a:t>
            </a:r>
            <a:r>
              <a:rPr lang="en-US" dirty="0" err="1">
                <a:solidFill>
                  <a:srgbClr val="0070C0"/>
                </a:solidFill>
              </a:rPr>
              <a:t>gồm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các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câu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thuộc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mức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độ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Vận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dụng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cao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i="1" dirty="0" err="1" smtClean="0">
                <a:solidFill>
                  <a:srgbClr val="0070C0"/>
                </a:solidFill>
              </a:rPr>
              <a:t>Số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câu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có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trong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mỗi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tệp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và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nội</a:t>
            </a:r>
            <a:r>
              <a:rPr lang="en-US" i="1" dirty="0" smtClean="0">
                <a:solidFill>
                  <a:srgbClr val="0070C0"/>
                </a:solidFill>
              </a:rPr>
              <a:t> dung </a:t>
            </a:r>
            <a:r>
              <a:rPr lang="en-US" i="1" dirty="0" err="1" smtClean="0">
                <a:solidFill>
                  <a:srgbClr val="0070C0"/>
                </a:solidFill>
              </a:rPr>
              <a:t>được</a:t>
            </a:r>
            <a:r>
              <a:rPr lang="en-US" i="1" dirty="0" smtClean="0">
                <a:solidFill>
                  <a:srgbClr val="0070C0"/>
                </a:solidFill>
              </a:rPr>
              <a:t> qui </a:t>
            </a:r>
            <a:r>
              <a:rPr lang="en-US" i="1" dirty="0" err="1" smtClean="0">
                <a:solidFill>
                  <a:srgbClr val="0070C0"/>
                </a:solidFill>
              </a:rPr>
              <a:t>định</a:t>
            </a:r>
            <a:r>
              <a:rPr lang="en-US" i="1" dirty="0" smtClean="0">
                <a:solidFill>
                  <a:srgbClr val="0070C0"/>
                </a:solidFill>
              </a:rPr>
              <a:t> ở ma </a:t>
            </a:r>
            <a:r>
              <a:rPr lang="en-US" i="1" dirty="0" err="1" smtClean="0">
                <a:solidFill>
                  <a:srgbClr val="0070C0"/>
                </a:solidFill>
              </a:rPr>
              <a:t>trận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bài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kiểm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tra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rgbClr val="0070C0"/>
                </a:solidFill>
              </a:rPr>
              <a:t>Đầu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mỗi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nhóm</a:t>
            </a:r>
            <a:r>
              <a:rPr lang="en-US" dirty="0" smtClean="0">
                <a:solidFill>
                  <a:srgbClr val="0070C0"/>
                </a:solidFill>
              </a:rPr>
              <a:t> : </a:t>
            </a:r>
            <a:r>
              <a:rPr lang="en-US" sz="4200" b="1" dirty="0" smtClean="0">
                <a:solidFill>
                  <a:srgbClr val="FF0000"/>
                </a:solidFill>
              </a:rPr>
              <a:t>[&lt;</a:t>
            </a:r>
            <a:r>
              <a:rPr lang="en-US" sz="4200" b="1" dirty="0">
                <a:solidFill>
                  <a:srgbClr val="FF0000"/>
                </a:solidFill>
              </a:rPr>
              <a:t>g&gt;][&lt;/g&gt;]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dirty="0" err="1" smtClean="0">
                <a:solidFill>
                  <a:srgbClr val="0070C0"/>
                </a:solidFill>
              </a:rPr>
              <a:t>Sau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mỗi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câu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trong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nhóm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sz="3900" b="1" dirty="0" smtClean="0">
                <a:solidFill>
                  <a:srgbClr val="FF0000"/>
                </a:solidFill>
              </a:rPr>
              <a:t>[&lt;</a:t>
            </a:r>
            <a:r>
              <a:rPr lang="en-US" sz="3900" b="1" dirty="0" err="1" smtClean="0">
                <a:solidFill>
                  <a:srgbClr val="FF0000"/>
                </a:solidFill>
              </a:rPr>
              <a:t>br</a:t>
            </a:r>
            <a:r>
              <a:rPr lang="en-US" sz="3900" b="1" dirty="0" smtClean="0">
                <a:solidFill>
                  <a:srgbClr val="FF0000"/>
                </a:solidFill>
              </a:rPr>
              <a:t>&gt;]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Image result for !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91888"/>
            <a:ext cx="673894" cy="67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84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[&lt;</a:t>
            </a:r>
            <a:r>
              <a:rPr lang="en-US" sz="2800" b="1" dirty="0">
                <a:solidFill>
                  <a:srgbClr val="FF0000"/>
                </a:solidFill>
              </a:rPr>
              <a:t>g&gt;][&lt;/g</a:t>
            </a:r>
            <a:r>
              <a:rPr lang="en-US" sz="2800" b="1" dirty="0" smtClean="0">
                <a:solidFill>
                  <a:srgbClr val="FF0000"/>
                </a:solidFill>
              </a:rPr>
              <a:t>&gt;]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Phần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dẫn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u="sng" dirty="0" smtClean="0">
                <a:solidFill>
                  <a:srgbClr val="0070C0"/>
                </a:solidFill>
              </a:rPr>
              <a:t>A</a:t>
            </a:r>
            <a:r>
              <a:rPr lang="en-US" sz="2000" dirty="0" smtClean="0">
                <a:solidFill>
                  <a:srgbClr val="0070C0"/>
                </a:solidFill>
              </a:rPr>
              <a:t>. </a:t>
            </a:r>
            <a:r>
              <a:rPr lang="en-US" sz="2000" dirty="0" smtClean="0">
                <a:solidFill>
                  <a:srgbClr val="0070C0"/>
                </a:solidFill>
              </a:rPr>
              <a:t>pan1.	B. pan2.	C. pan3.	D. pan4.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[&lt;</a:t>
            </a:r>
            <a:r>
              <a:rPr lang="en-US" sz="2000" b="1" dirty="0" err="1" smtClean="0">
                <a:solidFill>
                  <a:srgbClr val="7030A0"/>
                </a:solidFill>
              </a:rPr>
              <a:t>br</a:t>
            </a:r>
            <a:r>
              <a:rPr lang="en-US" sz="2000" b="1" dirty="0" smtClean="0">
                <a:solidFill>
                  <a:srgbClr val="7030A0"/>
                </a:solidFill>
              </a:rPr>
              <a:t>&gt;]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solidFill>
                  <a:srgbClr val="0070C0"/>
                </a:solidFill>
              </a:rPr>
              <a:t>Phần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dẫn</a:t>
            </a:r>
            <a:endParaRPr lang="en-US" sz="20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u="sng" dirty="0">
                <a:solidFill>
                  <a:srgbClr val="0070C0"/>
                </a:solidFill>
              </a:rPr>
              <a:t>A</a:t>
            </a:r>
            <a:r>
              <a:rPr lang="en-US" sz="2000" dirty="0">
                <a:solidFill>
                  <a:srgbClr val="0070C0"/>
                </a:solidFill>
              </a:rPr>
              <a:t>. pan1.	B. pan2.	C. pan3.	D. pan4.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</a:rPr>
              <a:t>[&lt;</a:t>
            </a:r>
            <a:r>
              <a:rPr lang="en-US" sz="2000" b="1" dirty="0" err="1">
                <a:solidFill>
                  <a:srgbClr val="7030A0"/>
                </a:solidFill>
              </a:rPr>
              <a:t>br</a:t>
            </a:r>
            <a:r>
              <a:rPr lang="en-US" sz="2000" b="1" dirty="0">
                <a:solidFill>
                  <a:srgbClr val="7030A0"/>
                </a:solidFill>
              </a:rPr>
              <a:t>&gt;]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Phần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dẫn</a:t>
            </a:r>
            <a:endParaRPr lang="en-US" sz="20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u="sng" dirty="0">
                <a:solidFill>
                  <a:srgbClr val="0070C0"/>
                </a:solidFill>
              </a:rPr>
              <a:t>A</a:t>
            </a:r>
            <a:r>
              <a:rPr lang="en-US" sz="2000" dirty="0">
                <a:solidFill>
                  <a:srgbClr val="0070C0"/>
                </a:solidFill>
              </a:rPr>
              <a:t>. pan1.	B. pan2.	C. pan3.	D. pan4.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[&lt;</a:t>
            </a:r>
            <a:r>
              <a:rPr lang="en-US" sz="2800" b="1" dirty="0">
                <a:solidFill>
                  <a:srgbClr val="FF0000"/>
                </a:solidFill>
              </a:rPr>
              <a:t>g&gt;][&lt;/g&gt;]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solidFill>
                  <a:srgbClr val="0070C0"/>
                </a:solidFill>
              </a:rPr>
              <a:t>Phần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dẫn</a:t>
            </a:r>
            <a:endParaRPr lang="en-US" sz="20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u="sng" dirty="0">
                <a:solidFill>
                  <a:srgbClr val="0070C0"/>
                </a:solidFill>
              </a:rPr>
              <a:t>A</a:t>
            </a:r>
            <a:r>
              <a:rPr lang="en-US" sz="2000" dirty="0">
                <a:solidFill>
                  <a:srgbClr val="0070C0"/>
                </a:solidFill>
              </a:rPr>
              <a:t>. pan1.	B. pan2.	C. pan3.	D. pan4.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</a:rPr>
              <a:t>[&lt;</a:t>
            </a:r>
            <a:r>
              <a:rPr lang="en-US" sz="2000" b="1" dirty="0" err="1">
                <a:solidFill>
                  <a:srgbClr val="7030A0"/>
                </a:solidFill>
              </a:rPr>
              <a:t>br</a:t>
            </a:r>
            <a:r>
              <a:rPr lang="en-US" sz="2000" b="1" dirty="0">
                <a:solidFill>
                  <a:srgbClr val="7030A0"/>
                </a:solidFill>
              </a:rPr>
              <a:t>&gt;]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Phần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dẫn</a:t>
            </a:r>
            <a:endParaRPr lang="en-US" sz="20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u="sng" dirty="0">
                <a:solidFill>
                  <a:srgbClr val="0070C0"/>
                </a:solidFill>
              </a:rPr>
              <a:t>A</a:t>
            </a:r>
            <a:r>
              <a:rPr lang="en-US" sz="2000" dirty="0">
                <a:solidFill>
                  <a:srgbClr val="0070C0"/>
                </a:solidFill>
              </a:rPr>
              <a:t>. pan1.	B. pan2.	C. pan3.	D. pan4.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</a:rPr>
              <a:t>[&lt;</a:t>
            </a:r>
            <a:r>
              <a:rPr lang="en-US" sz="2000" b="1" dirty="0" err="1">
                <a:solidFill>
                  <a:srgbClr val="7030A0"/>
                </a:solidFill>
              </a:rPr>
              <a:t>br</a:t>
            </a:r>
            <a:r>
              <a:rPr lang="en-US" sz="2000" b="1" dirty="0">
                <a:solidFill>
                  <a:srgbClr val="7030A0"/>
                </a:solidFill>
              </a:rPr>
              <a:t>&gt;]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Phần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dẫn</a:t>
            </a:r>
            <a:endParaRPr lang="en-US" sz="20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u="sng" dirty="0">
                <a:solidFill>
                  <a:srgbClr val="0070C0"/>
                </a:solidFill>
              </a:rPr>
              <a:t>A</a:t>
            </a:r>
            <a:r>
              <a:rPr lang="en-US" sz="2000" dirty="0">
                <a:solidFill>
                  <a:srgbClr val="0070C0"/>
                </a:solidFill>
              </a:rPr>
              <a:t>. pan1.	B. pan2.	C. pan3.	D. pan4.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4800600" y="381000"/>
            <a:ext cx="914400" cy="2895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5029200" y="3432412"/>
            <a:ext cx="914400" cy="2895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90173" y="1487269"/>
            <a:ext cx="26918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Nhóm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1: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Biết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5881116" y="4557046"/>
            <a:ext cx="281679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Nhóm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2: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Hiểu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698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839200" cy="665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143005" y="2967335"/>
            <a:ext cx="48579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Trang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khởi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động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545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593</Words>
  <Application>Microsoft Office PowerPoint</Application>
  <PresentationFormat>On-screen Show (4:3)</PresentationFormat>
  <Paragraphs>126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KIỂM TRA ĐÁNH GIÁ </vt:lpstr>
      <vt:lpstr>PowerPoint Presentation</vt:lpstr>
      <vt:lpstr>NGÂN HÀNG CÂU HỎI</vt:lpstr>
      <vt:lpstr>NGÂN HÀNG CÂU HỎI  (Tệp văn bản)</vt:lpstr>
      <vt:lpstr>Một số chú ý khi nhập văn bản</vt:lpstr>
      <vt:lpstr>MA TRẬN ĐỀ KIỂM TRA</vt:lpstr>
      <vt:lpstr>TẠO ĐỀ GỐC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ĐÁNH GIÁ </dc:title>
  <dc:creator>Dell</dc:creator>
  <cp:lastModifiedBy>Dell</cp:lastModifiedBy>
  <cp:revision>17</cp:revision>
  <dcterms:created xsi:type="dcterms:W3CDTF">2006-08-16T00:00:00Z</dcterms:created>
  <dcterms:modified xsi:type="dcterms:W3CDTF">2018-08-01T09:08:02Z</dcterms:modified>
</cp:coreProperties>
</file>